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8398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Intro: TA-ATS is an applicant tracking system built as microservices, with a separate reusable auth_mcp service handling password verification and MFA.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33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19746" cy="2015836"/>
          </a:xfrm>
          <a:prstGeom prst="ellipse">
            <a:avLst/>
          </a:prstGeom>
          <a:solidFill>
            <a:srgbClr val="405189"/>
          </a:solidFill>
          <a:ln/>
        </p:spPr>
      </p:sp>
      <p:sp>
        <p:nvSpPr>
          <p:cNvPr id="3" name="Shape 1"/>
          <p:cNvSpPr/>
          <p:nvPr/>
        </p:nvSpPr>
        <p:spPr>
          <a:xfrm>
            <a:off x="10293926" y="4846320"/>
            <a:ext cx="1848197" cy="1900844"/>
          </a:xfrm>
          <a:prstGeom prst="ellipse">
            <a:avLst/>
          </a:prstGeom>
          <a:solidFill>
            <a:srgbClr val="2C3B6B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9659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400" dirty="0">
                <a:solidFill>
                  <a:srgbClr val="0AB3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APPLICANT TRACKING SYSTEM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22960" y="237744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TA-ATS + auth_mcp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822960" y="34290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C7CE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microservices ATS with a central authentication &amp; MFA service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44805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9AA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· Login flow · Setup &amp; run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33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75520" y="4389120"/>
            <a:ext cx="3840480" cy="3840480"/>
          </a:xfrm>
          <a:prstGeom prst="ellipse">
            <a:avLst/>
          </a:prstGeom>
          <a:solidFill>
            <a:srgbClr val="405189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6400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0AB3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ORDER — EVERY TIME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822960" y="987552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Run it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914400" y="1965960"/>
            <a:ext cx="457200" cy="411480"/>
          </a:xfrm>
          <a:prstGeom prst="rect">
            <a:avLst/>
          </a:prstGeom>
          <a:solidFill>
            <a:srgbClr val="0AB39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554480" y="1938528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DE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PostgreSQL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14400" y="2532888"/>
            <a:ext cx="457200" cy="411480"/>
          </a:xfrm>
          <a:prstGeom prst="rect">
            <a:avLst/>
          </a:prstGeom>
          <a:solidFill>
            <a:srgbClr val="0AB39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554480" y="2505456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DE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 (9000)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3099816"/>
            <a:ext cx="457200" cy="411480"/>
          </a:xfrm>
          <a:prstGeom prst="rect">
            <a:avLst/>
          </a:prstGeom>
          <a:solidFill>
            <a:srgbClr val="0AB39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554480" y="3072384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DE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Backend (8002)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14400" y="3666744"/>
            <a:ext cx="457200" cy="411480"/>
          </a:xfrm>
          <a:prstGeom prst="rect">
            <a:avLst/>
          </a:prstGeom>
          <a:solidFill>
            <a:srgbClr val="0AB39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554480" y="3639312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DE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Gateway (8000)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4233672"/>
            <a:ext cx="457200" cy="411480"/>
          </a:xfrm>
          <a:prstGeom prst="rect">
            <a:avLst/>
          </a:prstGeom>
          <a:solidFill>
            <a:srgbClr val="0AB39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554480" y="420624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DE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Frontend (3000)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040880" y="1874520"/>
            <a:ext cx="4480560" cy="2971800"/>
          </a:xfrm>
          <a:prstGeom prst="roundRect">
            <a:avLst>
              <a:gd name="adj" fmla="val 2769"/>
            </a:avLst>
          </a:prstGeom>
          <a:solidFill>
            <a:srgbClr val="1E2740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7315200" y="210312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B39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Open the app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315200" y="2560320"/>
            <a:ext cx="40233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900"/>
              </a:spcAft>
              <a:buNone/>
            </a:pPr>
            <a:r>
              <a:rPr lang="en-US" sz="1150" dirty="0">
                <a:solidFill>
                  <a:srgbClr val="DDE3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App        http://localhost:3000</a:t>
            </a:r>
            <a:endParaRPr lang="en-US" sz="1150" dirty="0"/>
          </a:p>
          <a:p>
            <a:pPr marL="0" indent="0">
              <a:spcAft>
                <a:spcPts val="900"/>
              </a:spcAft>
              <a:buNone/>
            </a:pPr>
            <a:r>
              <a:rPr lang="en-US" sz="1150" dirty="0">
                <a:solidFill>
                  <a:srgbClr val="DDE3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API docs   http://localhost:8002/api/docs/</a:t>
            </a:r>
            <a:endParaRPr lang="en-US" sz="1150" dirty="0"/>
          </a:p>
          <a:p>
            <a:pPr marL="0" indent="0">
              <a:spcAft>
                <a:spcPts val="900"/>
              </a:spcAft>
              <a:buNone/>
            </a:pPr>
            <a:r>
              <a:rPr lang="en-US" sz="1150" dirty="0">
                <a:solidFill>
                  <a:srgbClr val="DDE3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Health     http://localhost:8000/health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DDE3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Login      the superuser you created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3F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AB3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TA-ATS?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349240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920240"/>
            <a:ext cx="566928" cy="566928"/>
          </a:xfrm>
          <a:prstGeom prst="ellipse">
            <a:avLst/>
          </a:prstGeom>
          <a:solidFill>
            <a:srgbClr val="405189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9202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645920" y="1901952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Microservices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45920" y="2377440"/>
            <a:ext cx="4069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independent services + 2 databases — each scales and deploys on its own.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172200" y="1600200"/>
            <a:ext cx="5349240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492240" y="1920240"/>
            <a:ext cx="566928" cy="566928"/>
          </a:xfrm>
          <a:prstGeom prst="ellipse">
            <a:avLst/>
          </a:prstGeom>
          <a:solidFill>
            <a:srgbClr val="405189"/>
          </a:solidFill>
          <a:ln/>
        </p:spPr>
      </p:sp>
      <p:sp>
        <p:nvSpPr>
          <p:cNvPr id="11" name="Text 9"/>
          <p:cNvSpPr/>
          <p:nvPr/>
        </p:nvSpPr>
        <p:spPr>
          <a:xfrm>
            <a:off x="6492240" y="19202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7269480" y="1901952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Central auth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269480" y="2377440"/>
            <a:ext cx="4069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auth_mcp verifies passwords and runs MFA for any project that plugs in.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548640" y="3749040"/>
            <a:ext cx="5349240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68680" y="4069080"/>
            <a:ext cx="566928" cy="566928"/>
          </a:xfrm>
          <a:prstGeom prst="ellipse">
            <a:avLst/>
          </a:prstGeom>
          <a:solidFill>
            <a:srgbClr val="405189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40690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645920" y="4050792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Role-based access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645920" y="4526280"/>
            <a:ext cx="4069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Groups + permissions decide what each user can see and do.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172200" y="3749040"/>
            <a:ext cx="5349240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492240" y="4069080"/>
            <a:ext cx="566928" cy="566928"/>
          </a:xfrm>
          <a:prstGeom prst="ellipse">
            <a:avLst/>
          </a:prstGeom>
          <a:solidFill>
            <a:srgbClr val="405189"/>
          </a:solidFill>
          <a:ln/>
        </p:spPr>
      </p:sp>
      <p:sp>
        <p:nvSpPr>
          <p:cNvPr id="21" name="Text 19"/>
          <p:cNvSpPr/>
          <p:nvPr/>
        </p:nvSpPr>
        <p:spPr>
          <a:xfrm>
            <a:off x="6492240" y="40690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269480" y="4050792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Dynamic UI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7269480" y="4526280"/>
            <a:ext cx="4069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Sidebar menus are stored in the DB and filtered per user's permissions.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F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AB3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moving parts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2514600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40080" y="2048256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051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Frontend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40080" y="251460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Next.js · 3000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209544" y="2295144"/>
            <a:ext cx="301752" cy="256032"/>
          </a:xfrm>
          <a:prstGeom prst="rightArrow">
            <a:avLst/>
          </a:prstGeom>
          <a:solidFill>
            <a:srgbClr val="6B7280"/>
          </a:solidFill>
          <a:ln/>
        </p:spPr>
      </p:sp>
      <p:sp>
        <p:nvSpPr>
          <p:cNvPr id="8" name="Shape 6"/>
          <p:cNvSpPr/>
          <p:nvPr/>
        </p:nvSpPr>
        <p:spPr>
          <a:xfrm>
            <a:off x="3566160" y="1828800"/>
            <a:ext cx="2514600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566160" y="2048256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051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Gateway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3566160" y="251460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FastAPI · 8000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135624" y="2295144"/>
            <a:ext cx="301752" cy="256032"/>
          </a:xfrm>
          <a:prstGeom prst="rightArrow">
            <a:avLst/>
          </a:prstGeom>
          <a:solidFill>
            <a:srgbClr val="6B7280"/>
          </a:solidFill>
          <a:ln/>
        </p:spPr>
      </p:sp>
      <p:sp>
        <p:nvSpPr>
          <p:cNvPr id="12" name="Shape 10"/>
          <p:cNvSpPr/>
          <p:nvPr/>
        </p:nvSpPr>
        <p:spPr>
          <a:xfrm>
            <a:off x="6492240" y="1828800"/>
            <a:ext cx="2514600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492240" y="2048256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051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Backend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492240" y="251460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Django · 8002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9061704" y="2295144"/>
            <a:ext cx="301752" cy="256032"/>
          </a:xfrm>
          <a:prstGeom prst="rightArrow">
            <a:avLst/>
          </a:prstGeom>
          <a:solidFill>
            <a:srgbClr val="6B7280"/>
          </a:solidFill>
          <a:ln/>
        </p:spPr>
      </p:sp>
      <p:sp>
        <p:nvSpPr>
          <p:cNvPr id="16" name="Shape 14"/>
          <p:cNvSpPr/>
          <p:nvPr/>
        </p:nvSpPr>
        <p:spPr>
          <a:xfrm>
            <a:off x="9418320" y="1828800"/>
            <a:ext cx="2514600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9418320" y="2048256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AB39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auth_mcp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9418320" y="251460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MFA + password · 9000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846320" y="3794760"/>
            <a:ext cx="2743200" cy="1051560"/>
          </a:xfrm>
          <a:prstGeom prst="roundRect">
            <a:avLst>
              <a:gd name="adj" fmla="val 7826"/>
            </a:avLst>
          </a:prstGeom>
          <a:solidFill>
            <a:srgbClr val="EFF1F8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846320" y="3950208"/>
            <a:ext cx="2743200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ats_main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983480" y="4370832"/>
            <a:ext cx="2468880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· jobs · candidates · menus · roles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8275320" y="3794760"/>
            <a:ext cx="2743200" cy="1051560"/>
          </a:xfrm>
          <a:prstGeom prst="roundRect">
            <a:avLst>
              <a:gd name="adj" fmla="val 7826"/>
            </a:avLst>
          </a:prstGeom>
          <a:solidFill>
            <a:srgbClr val="EFF1F8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8275320" y="3950208"/>
            <a:ext cx="2743200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ats_mcp_db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412480" y="4370832"/>
            <a:ext cx="2468880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mcp_users · mfa_users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217920" y="3017520"/>
            <a:ext cx="0" cy="777240"/>
          </a:xfrm>
          <a:prstGeom prst="line">
            <a:avLst/>
          </a:prstGeom>
          <a:noFill/>
          <a:ln w="19050">
            <a:solidFill>
              <a:srgbClr val="6B7280"/>
            </a:solidFill>
            <a:prstDash val="solid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9189720" y="3017520"/>
            <a:ext cx="0" cy="777240"/>
          </a:xfrm>
          <a:prstGeom prst="line">
            <a:avLst/>
          </a:prstGeom>
          <a:noFill/>
          <a:ln w="19050">
            <a:solidFill>
              <a:srgbClr val="6B7280"/>
            </a:solidFill>
            <a:prstDash val="solid"/>
            <a:tailEnd type="triangle"/>
          </a:ln>
        </p:spPr>
      </p:sp>
      <p:sp>
        <p:nvSpPr>
          <p:cNvPr id="27" name="Text 25"/>
          <p:cNvSpPr/>
          <p:nvPr/>
        </p:nvSpPr>
        <p:spPr>
          <a:xfrm>
            <a:off x="640080" y="512064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2B32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Backend owns ats_main. auth_mcp owns ats_mcp_db. They talk only through MCP tool calls — never each other's DB.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AB3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AUTH SERVICE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a separate auth_mcp?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1088136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874520"/>
            <a:ext cx="457200" cy="457200"/>
          </a:xfrm>
          <a:prstGeom prst="ellipse">
            <a:avLst/>
          </a:prstGeom>
          <a:solidFill>
            <a:srgbClr val="0AB39C"/>
          </a:solidFill>
          <a:ln/>
        </p:spPr>
      </p:sp>
      <p:sp>
        <p:nvSpPr>
          <p:cNvPr id="6" name="Text 4"/>
          <p:cNvSpPr/>
          <p:nvPr/>
        </p:nvSpPr>
        <p:spPr>
          <a:xfrm>
            <a:off x="1600200" y="1755648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Reusable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937760" y="1755648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auth + MFA service any project can plug into — no duplicated login code.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2697480"/>
            <a:ext cx="1088136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914400" y="2926080"/>
            <a:ext cx="457200" cy="457200"/>
          </a:xfrm>
          <a:prstGeom prst="ellipse">
            <a:avLst/>
          </a:prstGeom>
          <a:solidFill>
            <a:srgbClr val="0AB39C"/>
          </a:solidFill>
          <a:ln/>
        </p:spPr>
      </p:sp>
      <p:sp>
        <p:nvSpPr>
          <p:cNvPr id="10" name="Text 8"/>
          <p:cNvSpPr/>
          <p:nvPr/>
        </p:nvSpPr>
        <p:spPr>
          <a:xfrm>
            <a:off x="1600200" y="2807208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Never stores passwords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937760" y="2807208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keeps only hashes in mcp_users and verifies them; the app checks nothing itself.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3749040"/>
            <a:ext cx="1088136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914400" y="3977640"/>
            <a:ext cx="457200" cy="457200"/>
          </a:xfrm>
          <a:prstGeom prst="ellipse">
            <a:avLst/>
          </a:prstGeom>
          <a:solidFill>
            <a:srgbClr val="0AB39C"/>
          </a:solidFill>
          <a:ln/>
        </p:spPr>
      </p:sp>
      <p:sp>
        <p:nvSpPr>
          <p:cNvPr id="14" name="Text 12"/>
          <p:cNvSpPr/>
          <p:nvPr/>
        </p:nvSpPr>
        <p:spPr>
          <a:xfrm>
            <a:off x="1600200" y="3858768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Owns the MFA policy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937760" y="3858768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picks one method (Email OTP / Authenticator); the MCP enforces it everywhere.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40080" y="4800600"/>
            <a:ext cx="1088136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914400" y="5029200"/>
            <a:ext cx="457200" cy="457200"/>
          </a:xfrm>
          <a:prstGeom prst="ellipse">
            <a:avLst/>
          </a:prstGeom>
          <a:solidFill>
            <a:srgbClr val="0AB39C"/>
          </a:solidFill>
          <a:ln/>
        </p:spPr>
      </p:sp>
      <p:sp>
        <p:nvSpPr>
          <p:cNvPr id="18" name="Text 16"/>
          <p:cNvSpPr/>
          <p:nvPr/>
        </p:nvSpPr>
        <p:spPr>
          <a:xfrm>
            <a:off x="1600200" y="4910328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Self-healing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937760" y="4910328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 user is valid locally but missing in the MCP, the backend syncs the hash automatically.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AB3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Login flow, step by step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85800" y="1600200"/>
            <a:ext cx="502920" cy="502920"/>
          </a:xfrm>
          <a:prstGeom prst="ellipse">
            <a:avLst/>
          </a:prstGeom>
          <a:solidFill>
            <a:srgbClr val="405189"/>
          </a:solidFill>
          <a:ln/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1600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417320" y="1572768"/>
            <a:ext cx="10149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B32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submits email + password on the Next.js login screen.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85800" y="2350008"/>
            <a:ext cx="502920" cy="502920"/>
          </a:xfrm>
          <a:prstGeom prst="ellipse">
            <a:avLst/>
          </a:prstGeom>
          <a:solidFill>
            <a:srgbClr val="405189"/>
          </a:solidFill>
          <a:ln/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85800" y="23500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417320" y="2322576"/>
            <a:ext cx="10149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B32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travels Frontend → Gateway (8000) → Backend (8002).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85800" y="3099816"/>
            <a:ext cx="502920" cy="502920"/>
          </a:xfrm>
          <a:prstGeom prst="ellipse">
            <a:avLst/>
          </a:prstGeom>
          <a:solidFill>
            <a:srgbClr val="405189"/>
          </a:solidFill>
          <a:ln/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85800" y="309981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417320" y="3072384"/>
            <a:ext cx="10149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B32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Backend asks auth_mcp to verify the password (mcp_users in ats_mcp_db).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685800" y="3849624"/>
            <a:ext cx="502920" cy="502920"/>
          </a:xfrm>
          <a:prstGeom prst="ellipse">
            <a:avLst/>
          </a:prstGeom>
          <a:solidFill>
            <a:srgbClr val="3577F1"/>
          </a:solidFill>
          <a:ln/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85800" y="384962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417320" y="3822192"/>
            <a:ext cx="10149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B32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password missing but valid locally → self-heal: sync hash to the MCP.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85800" y="4599432"/>
            <a:ext cx="502920" cy="502920"/>
          </a:xfrm>
          <a:prstGeom prst="ellipse">
            <a:avLst/>
          </a:prstGeom>
          <a:solidFill>
            <a:srgbClr val="405189"/>
          </a:solidFill>
          <a:ln/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85800" y="459943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417320" y="4572000"/>
            <a:ext cx="10149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B32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MFA is on, auth_mcp emails / checks the OTP (mfa_users).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685800" y="5349240"/>
            <a:ext cx="502920" cy="502920"/>
          </a:xfrm>
          <a:prstGeom prst="ellipse">
            <a:avLst/>
          </a:prstGeom>
          <a:solidFill>
            <a:srgbClr val="405189"/>
          </a:solidFill>
          <a:ln/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685800" y="5349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417320" y="5321808"/>
            <a:ext cx="10149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B32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Backend issues JWT tokens → dashboard loads → sidebar filtered by permissions.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AB3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databases, clear roles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5257800" cy="356616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005840" y="192024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4051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ats_main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05840" y="2395728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app's master data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05840" y="2926080"/>
            <a:ext cx="46177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32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&amp; accounts (source of truth)</a:t>
            </a:r>
            <a:endParaRPr lang="en-US" sz="14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32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Jobs, clients, candidates</a:t>
            </a:r>
            <a:endParaRPr lang="en-US" sz="14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32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Menus, groups &amp; permissions</a:t>
            </a:r>
            <a:endParaRPr lang="en-US" sz="14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32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logs, password policy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263640" y="1645920"/>
            <a:ext cx="5257800" cy="356616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629400" y="192024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AB39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ats_mcp_db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6629400" y="2395728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MCP's private store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629400" y="2926080"/>
            <a:ext cx="46177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32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mcp_users — password-hash mirror</a:t>
            </a:r>
            <a:endParaRPr lang="en-US" sz="14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32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mfa_users — MFA enrolment &amp; OTP</a:t>
            </a:r>
            <a:endParaRPr lang="en-US" sz="14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32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Rebuilt / re-synced from ats_main</a:t>
            </a:r>
            <a:endParaRPr lang="en-US" sz="1400" dirty="0"/>
          </a:p>
          <a:p>
            <a:pPr marL="177800" indent="-1778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32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Backend never queries it directly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3F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AB3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features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3474720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1938528"/>
            <a:ext cx="457200" cy="457200"/>
          </a:xfrm>
          <a:prstGeom prst="ellipse">
            <a:avLst/>
          </a:prstGeom>
          <a:solidFill>
            <a:srgbClr val="0AB39C"/>
          </a:solidFill>
          <a:ln/>
        </p:spPr>
      </p:sp>
      <p:sp>
        <p:nvSpPr>
          <p:cNvPr id="6" name="Text 4"/>
          <p:cNvSpPr/>
          <p:nvPr/>
        </p:nvSpPr>
        <p:spPr>
          <a:xfrm>
            <a:off x="932688" y="251460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Secure login + MFA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32688" y="283464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OTP or Authenticator, enforced centrally.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343400" y="1645920"/>
            <a:ext cx="3474720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663440" y="1938528"/>
            <a:ext cx="457200" cy="457200"/>
          </a:xfrm>
          <a:prstGeom prst="ellipse">
            <a:avLst/>
          </a:prstGeom>
          <a:solidFill>
            <a:srgbClr val="0AB39C"/>
          </a:solidFill>
          <a:ln/>
        </p:spPr>
      </p:sp>
      <p:sp>
        <p:nvSpPr>
          <p:cNvPr id="10" name="Text 8"/>
          <p:cNvSpPr/>
          <p:nvPr/>
        </p:nvSpPr>
        <p:spPr>
          <a:xfrm>
            <a:off x="4636008" y="251460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Roles &amp; permissions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636008" y="283464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Groups, per-user grants, admin-managed via UI.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046720" y="1645920"/>
            <a:ext cx="3474720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366760" y="1938528"/>
            <a:ext cx="457200" cy="457200"/>
          </a:xfrm>
          <a:prstGeom prst="ellipse">
            <a:avLst/>
          </a:prstGeom>
          <a:solidFill>
            <a:srgbClr val="0AB39C"/>
          </a:solidFill>
          <a:ln/>
        </p:spPr>
      </p:sp>
      <p:sp>
        <p:nvSpPr>
          <p:cNvPr id="14" name="Text 12"/>
          <p:cNvSpPr/>
          <p:nvPr/>
        </p:nvSpPr>
        <p:spPr>
          <a:xfrm>
            <a:off x="8339328" y="251460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Dynamic sidebar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339328" y="283464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DB-driven menus, filtered by permission.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40080" y="3520440"/>
            <a:ext cx="3474720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960120" y="3813048"/>
            <a:ext cx="457200" cy="457200"/>
          </a:xfrm>
          <a:prstGeom prst="ellipse">
            <a:avLst/>
          </a:prstGeom>
          <a:solidFill>
            <a:srgbClr val="0AB39C"/>
          </a:solidFill>
          <a:ln/>
        </p:spPr>
      </p:sp>
      <p:sp>
        <p:nvSpPr>
          <p:cNvPr id="18" name="Text 16"/>
          <p:cNvSpPr/>
          <p:nvPr/>
        </p:nvSpPr>
        <p:spPr>
          <a:xfrm>
            <a:off x="932688" y="43891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Forgot / reset password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32688" y="470916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3-step email OTP flow.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343400" y="3520440"/>
            <a:ext cx="3474720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663440" y="3813048"/>
            <a:ext cx="457200" cy="457200"/>
          </a:xfrm>
          <a:prstGeom prst="ellipse">
            <a:avLst/>
          </a:prstGeom>
          <a:solidFill>
            <a:srgbClr val="0AB39C"/>
          </a:solidFill>
          <a:ln/>
        </p:spPr>
      </p:sp>
      <p:sp>
        <p:nvSpPr>
          <p:cNvPr id="22" name="Text 20"/>
          <p:cNvSpPr/>
          <p:nvPr/>
        </p:nvSpPr>
        <p:spPr>
          <a:xfrm>
            <a:off x="4636008" y="43891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Password policy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636008" y="470916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Expiry, history, strength rules.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8046720" y="3520440"/>
            <a:ext cx="3474720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8366760" y="3813048"/>
            <a:ext cx="457200" cy="457200"/>
          </a:xfrm>
          <a:prstGeom prst="ellipse">
            <a:avLst/>
          </a:prstGeom>
          <a:solidFill>
            <a:srgbClr val="0AB39C"/>
          </a:solidFill>
          <a:ln/>
        </p:spPr>
      </p:sp>
      <p:sp>
        <p:nvSpPr>
          <p:cNvPr id="26" name="Text 24"/>
          <p:cNvSpPr/>
          <p:nvPr/>
        </p:nvSpPr>
        <p:spPr>
          <a:xfrm>
            <a:off x="8339328" y="43891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Professional UI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8339328" y="470916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Velzon theme — light, Poppins, indigo.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AB3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— PART 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Prerequisites &amp; databases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5257800" cy="356616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18745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4051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· Install once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14400" y="2286000"/>
            <a:ext cx="4572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2B32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3.12+</a:t>
            </a:r>
            <a:endParaRPr lang="en-US" sz="14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2B32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Node.js 20+</a:t>
            </a:r>
            <a:endParaRPr lang="en-US" sz="14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2B32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PostgreSQL 16 / 18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14400" y="35204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4051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Folder layout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14400" y="3886200"/>
            <a:ext cx="4754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32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python\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2B32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auth_mcp\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2B32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TA-ATS-interns\  (backend, gateway, frontend)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63640" y="1645920"/>
            <a:ext cx="5257800" cy="3566160"/>
          </a:xfrm>
          <a:prstGeom prst="roundRect">
            <a:avLst>
              <a:gd name="adj" fmla="val 2308"/>
            </a:avLst>
          </a:prstGeom>
          <a:solidFill>
            <a:srgbClr val="1E2740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537960" y="18745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AB39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· Create the databases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6537960" y="2377440"/>
            <a:ext cx="4754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DDE3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psql -U postgres -c "CREATE DATABASE ats_main;"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DDE3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psql -U postgres -c "CREATE DATABASE ats_mcp_db;"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537960" y="3474720"/>
            <a:ext cx="47091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AEB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Tables are created automatically later by migrations — you only create the two empty databases here.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3F3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0AB3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— PART 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33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Install &amp; run each service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5349240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1810512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051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MCP  ·  auth_mcp\  ·  9000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914400" y="2212848"/>
            <a:ext cx="4892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B32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python -m venv venv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2B32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.\venv\Scripts\activate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2B32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pip install -r requirements.txt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2B32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python server.py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6263640" y="1645920"/>
            <a:ext cx="5349240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537960" y="1810512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051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Backend  ·  backend\  ·  8002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537960" y="2212848"/>
            <a:ext cx="4892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B32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pip install -r requirements\base.txt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2B32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python manage.py migrate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2B32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python manage.py createsuperuser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2B32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python manage.py runserver 8002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40080" y="3429000"/>
            <a:ext cx="5349240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914400" y="3593592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051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Gateway  ·  gateway\  ·  8000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914400" y="3995928"/>
            <a:ext cx="4892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B32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pip install -r requirements.txt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2B32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uvicorn app.main:app --reload --port 8000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263640" y="3429000"/>
            <a:ext cx="5349240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 w="12700">
            <a:solidFill>
              <a:srgbClr val="E3E6EF"/>
            </a:solidFill>
            <a:prstDash val="solid"/>
          </a:ln>
          <a:effectLst>
            <a:outerShdw blurRad="114300" dist="38100" dir="5400000" algn="bl" rotWithShape="0">
              <a:srgbClr val="23305A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3593592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051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Frontend  ·  frontend\  ·  3000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6537960" y="3995928"/>
            <a:ext cx="4892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B32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npm install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2B324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npm run dev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40080" y="525780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Tip: run migrate on a fresh clone AND after pulling — skipping it causes 500s. Or just double-click run.bat.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827</Words>
  <Application>Microsoft Office PowerPoint</Application>
  <PresentationFormat>Widescreen</PresentationFormat>
  <Paragraphs>146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TA-ATS + auth_mcp</dc:title>
  <dc:subject>PptxGenJS Presentation</dc:subject>
  <dc:creator>TA-ATS</dc:creator>
  <cp:lastModifiedBy>Alok Nandan</cp:lastModifiedBy>
  <cp:revision>2</cp:revision>
  <dcterms:created xsi:type="dcterms:W3CDTF">2026-07-04T05:01:58Z</dcterms:created>
  <dcterms:modified xsi:type="dcterms:W3CDTF">2026-07-04T05:10:37Z</dcterms:modified>
</cp:coreProperties>
</file>