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640080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9FB4CC"/>
                </a:solidFill>
                <a:latin typeface="Calibri"/>
              </a:rPr>
              <a:t>INDOVISION SERVICES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286000"/>
            <a:ext cx="106070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6000" b="1">
                <a:solidFill>
                  <a:srgbClr val="FFFFFF"/>
                </a:solidFill>
                <a:latin typeface="Calibri"/>
              </a:rPr>
              <a:t>TA-ATS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>
                <a:solidFill>
                  <a:srgbClr val="D5DFEC"/>
                </a:solidFill>
                <a:latin typeface="Calibri"/>
              </a:rPr>
              <a:t>Talent Acquisition &amp; Applicant Tracking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389120"/>
            <a:ext cx="1060704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FFFFFF"/>
                </a:solidFill>
                <a:latin typeface="Calibri"/>
              </a:rPr>
              <a:t>Project Roadmap &amp; Delivery Status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9FB4CC"/>
                </a:solidFill>
                <a:latin typeface="Calibri"/>
              </a:rPr>
              <a:t>August 2026   ·   Phase 1 Live in Production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6126480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5803D"/>
                </a:solidFill>
                <a:latin typeface="Calibri"/>
              </a:rPr>
              <a:t>ats.indovisionconsultancy.in</a:t>
            </a:r>
            <a:r>
              <a:rPr sz="1200" b="0">
                <a:solidFill>
                  <a:srgbClr val="8A97A8"/>
                </a:solidFill>
                <a:latin typeface="Calibri"/>
              </a:rPr>
              <a:t>      Confidential — Internal Use Only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Calibri"/>
              </a:rPr>
              <a:t>● </a:t>
            </a:r>
            <a:r>
              <a:rPr sz="1100" b="1">
                <a:solidFill>
                  <a:srgbClr val="9FB4CC"/>
                </a:solidFill>
                <a:latin typeface="Calibri"/>
              </a:rPr>
              <a:t>WHERE WE 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"/>
            <a:ext cx="110642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Delivery Snapshot — 128 Tracked Requirements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26517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651760" cy="762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011680"/>
            <a:ext cx="26517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15803D"/>
                </a:solidFill>
                <a:latin typeface="Calibri"/>
              </a:rPr>
              <a:t>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22A35"/>
                </a:solidFill>
                <a:latin typeface="Calibri"/>
              </a:rPr>
              <a:t>Completed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291840"/>
            <a:ext cx="2651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8A97A8"/>
                </a:solidFill>
                <a:latin typeface="Calibri"/>
              </a:rPr>
              <a:t>~45%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74720" y="1554480"/>
            <a:ext cx="26517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474720" y="1554480"/>
            <a:ext cx="2651760" cy="76200"/>
          </a:xfrm>
          <a:prstGeom prst="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74720" y="2011680"/>
            <a:ext cx="26517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B45309"/>
                </a:solidFill>
                <a:latin typeface="Calibri"/>
              </a:rPr>
              <a:t>37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292608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22A35"/>
                </a:solidFill>
                <a:latin typeface="Calibri"/>
              </a:rPr>
              <a:t>In Progress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291840"/>
            <a:ext cx="2651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8A97A8"/>
                </a:solidFill>
                <a:latin typeface="Calibri"/>
              </a:rPr>
              <a:t>~29%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0" y="1554480"/>
            <a:ext cx="26517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0" y="1554480"/>
            <a:ext cx="2651760" cy="76200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2011680"/>
            <a:ext cx="26517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475569"/>
                </a:solidFill>
                <a:latin typeface="Calibri"/>
              </a:rPr>
              <a:t>33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92608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22A35"/>
                </a:solidFill>
                <a:latin typeface="Calibri"/>
              </a:rPr>
              <a:t>Pending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291840"/>
            <a:ext cx="2651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8A97A8"/>
                </a:solidFill>
                <a:latin typeface="Calibri"/>
              </a:rPr>
              <a:t>~26%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326880" y="1554480"/>
            <a:ext cx="26517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326880" y="1554480"/>
            <a:ext cx="2651760" cy="7620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326880" y="2011680"/>
            <a:ext cx="26517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0F2A4A"/>
                </a:solidFill>
                <a:latin typeface="Calibri"/>
              </a:rPr>
              <a:t>8 / 15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26880" y="2926080"/>
            <a:ext cx="2651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22A35"/>
                </a:solidFill>
                <a:latin typeface="Calibri"/>
              </a:rPr>
              <a:t>Modules Live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26880" y="3291840"/>
            <a:ext cx="2651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8A97A8"/>
                </a:solidFill>
                <a:latin typeface="Calibri"/>
              </a:rPr>
              <a:t>Phase 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114800"/>
            <a:ext cx="1106424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500" b="1">
                <a:solidFill>
                  <a:srgbClr val="222A35"/>
                </a:solidFill>
                <a:latin typeface="Calibri"/>
              </a:rPr>
              <a:t>Phase 1 (web, desktop &amp; mobile-responsive) is live in production</a:t>
            </a:r>
            <a:r>
              <a:rPr sz="1500" b="0">
                <a:solidFill>
                  <a:srgbClr val="222A35"/>
                </a:solidFill>
                <a:latin typeface="Calibri"/>
              </a:rPr>
              <a:t> with role-based dashboards for Admin, Recruiter, Hiring Manager, TA and Project Manager. 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500" b="0">
                <a:solidFill>
                  <a:srgbClr val="222A35"/>
                </a:solidFill>
                <a:latin typeface="Calibri"/>
              </a:rPr>
              <a:t>The platform is now completing its Phase-1 core and moving into the AI calling, integration and evaluation stages.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Calibri"/>
              </a:rPr>
              <a:t>● </a:t>
            </a:r>
            <a:r>
              <a:rPr sz="1100" b="1">
                <a:solidFill>
                  <a:srgbClr val="9FB4CC"/>
                </a:solidFill>
                <a:latin typeface="Calibri"/>
              </a:rPr>
              <a:t>CAPABILITIES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"/>
            <a:ext cx="110642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Recently Delivered — Live in Production  (1 / 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72800" cy="457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Candidate Outreach  </a:t>
            </a:r>
            <a:r>
              <a:rPr sz="1500" b="0">
                <a:solidFill>
                  <a:srgbClr val="222A35"/>
                </a:solidFill>
                <a:latin typeface="Calibri"/>
              </a:rPr>
              <a:t>Email + WhatsApp (approved multi-variable template) + SMS via a unified Notify modal; auto status-change emails on pipeline moves.</a:t>
            </a:r>
          </a:p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Careers Portal  </a:t>
            </a:r>
            <a:r>
              <a:rPr sz="1500" b="0">
                <a:solidFill>
                  <a:srgbClr val="222A35"/>
                </a:solidFill>
                <a:latin typeface="Calibri"/>
              </a:rPr>
              <a:t>Responsive landing + job list/detail, one-click apply, non-enumerable short encrypted job URLs, LinkedIn share with auto Open-Graph banner.</a:t>
            </a:r>
          </a:p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Performance  </a:t>
            </a:r>
            <a:r>
              <a:rPr sz="1500" b="0">
                <a:solidFill>
                  <a:srgbClr val="222A35"/>
                </a:solidFill>
                <a:latin typeface="Calibri"/>
              </a:rPr>
              <a:t>Server-side pagination, search and filters for Candidates, Jobs, Clients and Users — fast load at scale.</a:t>
            </a:r>
          </a:p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Compliance  </a:t>
            </a:r>
            <a:r>
              <a:rPr sz="1500" b="0">
                <a:solidFill>
                  <a:srgbClr val="222A35"/>
                </a:solidFill>
                <a:latin typeface="Calibri"/>
              </a:rPr>
              <a:t>DPDP-style PII masking (phone/email) in list views with reveal-on-click + audit; full values only in detail/edit.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Calibri"/>
              </a:rPr>
              <a:t>● </a:t>
            </a:r>
            <a:r>
              <a:rPr sz="1100" b="1">
                <a:solidFill>
                  <a:srgbClr val="9FB4CC"/>
                </a:solidFill>
                <a:latin typeface="Calibri"/>
              </a:rPr>
              <a:t>DELIVERY DETAIL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"/>
            <a:ext cx="110642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Recently Delivered — Live in Production  (2 / 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72800" cy="457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Candidate Docs  </a:t>
            </a:r>
            <a:r>
              <a:rPr sz="1500" b="0">
                <a:solidFill>
                  <a:srgbClr val="222A35"/>
                </a:solidFill>
                <a:latin typeface="Calibri"/>
              </a:rPr>
              <a:t>OpenCATS-style attachments — multiple files, primary résumé, private storage, signed download.</a:t>
            </a:r>
          </a:p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JD Workflow  </a:t>
            </a:r>
            <a:r>
              <a:rPr sz="1500" b="0">
                <a:solidFill>
                  <a:srgbClr val="222A35"/>
                </a:solidFill>
                <a:latin typeface="Calibri"/>
              </a:rPr>
              <a:t>Submit → hiring-manager approve / reject with emailed deep links; tabbed JD viewer with export.</a:t>
            </a:r>
          </a:p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Sourcing  </a:t>
            </a:r>
            <a:r>
              <a:rPr sz="1500" b="0">
                <a:solidFill>
                  <a:srgbClr val="222A35"/>
                </a:solidFill>
                <a:latin typeface="Calibri"/>
              </a:rPr>
              <a:t>Multi-source ingestion (self-portal, LinkedIn, manual CSV/Excel/PDF) normalised into one Candidate schema, with per-channel source tracking.</a:t>
            </a:r>
          </a:p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1500" b="1">
                <a:solidFill>
                  <a:srgbClr val="15803D"/>
                </a:solidFill>
                <a:latin typeface="Calibri"/>
              </a:rPr>
              <a:t>▸  </a:t>
            </a:r>
            <a:r>
              <a:rPr sz="1500" b="1">
                <a:solidFill>
                  <a:srgbClr val="0F2A4A"/>
                </a:solidFill>
                <a:latin typeface="Calibri"/>
              </a:rPr>
              <a:t>UI / UX  </a:t>
            </a:r>
            <a:r>
              <a:rPr sz="1500" b="0">
                <a:solidFill>
                  <a:srgbClr val="222A35"/>
                </a:solidFill>
                <a:latin typeface="Calibri"/>
              </a:rPr>
              <a:t>Unified loader, responsive navbar with left drawer, mobile-optimised search and candidate profile header; configurable auto-refresh dashboards.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Calibri"/>
              </a:rPr>
              <a:t>● </a:t>
            </a:r>
            <a:r>
              <a:rPr sz="1100" b="1">
                <a:solidFill>
                  <a:srgbClr val="9FB4CC"/>
                </a:solidFill>
                <a:latin typeface="Calibri"/>
              </a:rPr>
              <a:t>THIS PHASE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"/>
            <a:ext cx="110642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Remaining to 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10972800" cy="457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>
                <a:solidFill>
                  <a:srgbClr val="15803D"/>
                </a:solidFill>
                <a:latin typeface="Calibri"/>
              </a:rPr>
              <a:t>▸  </a:t>
            </a:r>
            <a:r>
              <a:rPr sz="1400" b="1">
                <a:solidFill>
                  <a:srgbClr val="0F2A4A"/>
                </a:solidFill>
                <a:latin typeface="Calibri"/>
              </a:rPr>
              <a:t>AI Calling Engine  </a:t>
            </a:r>
            <a:r>
              <a:rPr sz="1400" b="0">
                <a:solidFill>
                  <a:srgbClr val="222A35"/>
                </a:solidFill>
                <a:latin typeface="Calibri"/>
              </a:rPr>
              <a:t>telephony integration, automated retry / IVR, call recording.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>
                <a:solidFill>
                  <a:srgbClr val="15803D"/>
                </a:solidFill>
                <a:latin typeface="Calibri"/>
              </a:rPr>
              <a:t>▸  </a:t>
            </a:r>
            <a:r>
              <a:rPr sz="1400" b="1">
                <a:solidFill>
                  <a:srgbClr val="0F2A4A"/>
                </a:solidFill>
                <a:latin typeface="Calibri"/>
              </a:rPr>
              <a:t>AI Interview Flow  </a:t>
            </a:r>
            <a:r>
              <a:rPr sz="1400" b="0">
                <a:solidFill>
                  <a:srgbClr val="222A35"/>
                </a:solidFill>
                <a:latin typeface="Calibri"/>
              </a:rPr>
              <a:t>STT capture, question branching, live transcript, dealbreaker detection.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>
                <a:solidFill>
                  <a:srgbClr val="15803D"/>
                </a:solidFill>
                <a:latin typeface="Calibri"/>
              </a:rPr>
              <a:t>▸  </a:t>
            </a:r>
            <a:r>
              <a:rPr sz="1400" b="1">
                <a:solidFill>
                  <a:srgbClr val="0F2A4A"/>
                </a:solidFill>
                <a:latin typeface="Calibri"/>
              </a:rPr>
              <a:t>AI Evaluation  </a:t>
            </a:r>
            <a:r>
              <a:rPr sz="1400" b="0">
                <a:solidFill>
                  <a:srgbClr val="222A35"/>
                </a:solidFill>
                <a:latin typeface="Calibri"/>
              </a:rPr>
              <a:t>transcript-based scoring + structured per-candidate evaluation report.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>
                <a:solidFill>
                  <a:srgbClr val="15803D"/>
                </a:solidFill>
                <a:latin typeface="Calibri"/>
              </a:rPr>
              <a:t>▸  </a:t>
            </a:r>
            <a:r>
              <a:rPr sz="1400" b="1">
                <a:solidFill>
                  <a:srgbClr val="0F2A4A"/>
                </a:solidFill>
                <a:latin typeface="Calibri"/>
              </a:rPr>
              <a:t>Integrations  </a:t>
            </a:r>
            <a:r>
              <a:rPr sz="1400" b="0">
                <a:solidFill>
                  <a:srgbClr val="222A35"/>
                </a:solidFill>
                <a:latin typeface="Calibri"/>
              </a:rPr>
              <a:t>Naukri sourcing adapter, telephony gateway, Google/Outlook calendar sync for Round 2/3.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>
                <a:solidFill>
                  <a:srgbClr val="15803D"/>
                </a:solidFill>
                <a:latin typeface="Calibri"/>
              </a:rPr>
              <a:t>▸  </a:t>
            </a:r>
            <a:r>
              <a:rPr sz="1400" b="1">
                <a:solidFill>
                  <a:srgbClr val="0F2A4A"/>
                </a:solidFill>
                <a:latin typeface="Calibri"/>
              </a:rPr>
              <a:t>Auth Hardening  </a:t>
            </a:r>
            <a:r>
              <a:rPr sz="1400" b="0">
                <a:solidFill>
                  <a:srgbClr val="222A35"/>
                </a:solidFill>
                <a:latin typeface="Calibri"/>
              </a:rPr>
              <a:t>device binding for restricted users, MFA / SSO.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>
                <a:solidFill>
                  <a:srgbClr val="15803D"/>
                </a:solidFill>
                <a:latin typeface="Calibri"/>
              </a:rPr>
              <a:t>▸  </a:t>
            </a:r>
            <a:r>
              <a:rPr sz="1400" b="1">
                <a:solidFill>
                  <a:srgbClr val="0F2A4A"/>
                </a:solidFill>
                <a:latin typeface="Calibri"/>
              </a:rPr>
              <a:t>Reporting &amp; Mobile  </a:t>
            </a:r>
            <a:r>
              <a:rPr sz="1400" b="0">
                <a:solidFill>
                  <a:srgbClr val="222A35"/>
                </a:solidFill>
                <a:latin typeface="Calibri"/>
              </a:rPr>
              <a:t>scheduled/emailed reports &amp; richer exports; Phase-2 hybrid mobile app (FCM/APNs push, offline sync).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Calibri"/>
              </a:rPr>
              <a:t>● </a:t>
            </a:r>
            <a:r>
              <a:rPr sz="1100" b="1">
                <a:solidFill>
                  <a:srgbClr val="9FB4CC"/>
                </a:solidFill>
                <a:latin typeface="Calibri"/>
              </a:rPr>
              <a:t>HOW IT IS BUILT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"/>
            <a:ext cx="110642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Architecture at a Glance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554480"/>
            <a:ext cx="2834640" cy="100584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554480"/>
            <a:ext cx="283464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Frontend</a:t>
            </a:r>
          </a:p>
        </p:txBody>
      </p:sp>
      <p:sp>
        <p:nvSpPr>
          <p:cNvPr id="8" name="Rectangle 7"/>
          <p:cNvSpPr/>
          <p:nvPr/>
        </p:nvSpPr>
        <p:spPr>
          <a:xfrm>
            <a:off x="3611880" y="1554480"/>
            <a:ext cx="7955279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840480" y="1554480"/>
            <a:ext cx="758952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>
                <a:solidFill>
                  <a:srgbClr val="222A35"/>
                </a:solidFill>
                <a:latin typeface="Calibri"/>
              </a:rPr>
              <a:t>Next.js 16 (App Router) SPA — desktop &amp; mobile-responsive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2724912"/>
            <a:ext cx="2834640" cy="1005840"/>
          </a:xfrm>
          <a:prstGeom prst="rect">
            <a:avLst/>
          </a:prstGeom>
          <a:solidFill>
            <a:srgbClr val="1B3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724912"/>
            <a:ext cx="283464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API Gateway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11880" y="2724912"/>
            <a:ext cx="7955279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40480" y="2724912"/>
            <a:ext cx="758952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>
                <a:solidFill>
                  <a:srgbClr val="222A35"/>
                </a:solidFill>
                <a:latin typeface="Calibri"/>
              </a:rPr>
              <a:t>FastAPI edge — routing, activity stream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895344"/>
            <a:ext cx="2834640" cy="100584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895344"/>
            <a:ext cx="283464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Core Services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11880" y="3895344"/>
            <a:ext cx="7955279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840480" y="3895344"/>
            <a:ext cx="758952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>
                <a:solidFill>
                  <a:srgbClr val="222A35"/>
                </a:solidFill>
                <a:latin typeface="Calibri"/>
              </a:rPr>
              <a:t>Django REST — Auth/RBAC, Jobs, Candidates, Pipeline, Notifications, AI Calling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5065776"/>
            <a:ext cx="2834640" cy="1005840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5065776"/>
            <a:ext cx="283464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Data &amp; Integrations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11880" y="5065776"/>
            <a:ext cx="7955279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840480" y="5065776"/>
            <a:ext cx="758952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>
                <a:solidFill>
                  <a:srgbClr val="222A35"/>
                </a:solidFill>
                <a:latin typeface="Calibri"/>
              </a:rPr>
              <a:t>PostgreSQL · send2.digital (WhatsApp/SMS) · Email · LinkedIn · (Naukri, Telephony, Calendar — next)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8A97A8"/>
                </a:solidFill>
                <a:latin typeface="Calibri"/>
              </a:rPr>
              <a:t>REST API layer serves both the web SPA today and the Phase-2 hybrid mobile app.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Calibri"/>
              </a:rPr>
              <a:t>● </a:t>
            </a:r>
            <a:r>
              <a:rPr sz="1100" b="1">
                <a:solidFill>
                  <a:srgbClr val="9FB4CC"/>
                </a:solidFill>
                <a:latin typeface="Calibri"/>
              </a:rPr>
              <a:t>WHAT SHIPS 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"/>
            <a:ext cx="110642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FFFFFF"/>
                </a:solidFill>
                <a:latin typeface="Calibri"/>
              </a:rPr>
              <a:t>Delivery Roadmap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508760"/>
            <a:ext cx="2743200" cy="105156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618488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NOW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075688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AF0F6"/>
                </a:solidFill>
                <a:latin typeface="Calibri"/>
              </a:rPr>
              <a:t>0–1 month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560320"/>
            <a:ext cx="2743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679192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5803D"/>
                </a:solidFill>
                <a:latin typeface="Calibri"/>
              </a:rPr>
              <a:t>Finish Phase-1 core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291840"/>
            <a:ext cx="23774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15803D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Stabilise production deploy &amp; commit work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15803D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Round 2/3 scheduling + calendar invite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15803D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Finalise CV-ranking weight-tuning UI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65576" y="1508760"/>
            <a:ext cx="2743200" cy="1051560"/>
          </a:xfrm>
          <a:prstGeom prst="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65576" y="1618488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NEXT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65576" y="2075688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AF0F6"/>
                </a:solidFill>
                <a:latin typeface="Calibri"/>
              </a:rPr>
              <a:t>1–3 months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65576" y="2560320"/>
            <a:ext cx="2743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465576" y="2679192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B45309"/>
                </a:solidFill>
                <a:latin typeface="Calibri"/>
              </a:rPr>
              <a:t>AI + integrations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48456" y="3291840"/>
            <a:ext cx="23774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B45309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Telephony + AI Calling (retry/IVR/recording)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B45309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AI Interview Flow (STT, branching, transcript)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B45309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Naukri adapter · calendar sync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82512" y="1508760"/>
            <a:ext cx="2743200" cy="1051560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2512" y="1618488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LATER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2512" y="2075688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AF0F6"/>
                </a:solidFill>
                <a:latin typeface="Calibri"/>
              </a:rPr>
              <a:t>3–6 months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82512" y="2560320"/>
            <a:ext cx="2743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82512" y="2679192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475569"/>
                </a:solidFill>
                <a:latin typeface="Calibri"/>
              </a:rPr>
              <a:t>Evaluate · report · harden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65392" y="3291840"/>
            <a:ext cx="23774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475569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AI Evaluation (transcript scoring)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475569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Scheduled reports &amp; analytics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475569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Device binding · MFA / SSO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299448" y="1508760"/>
            <a:ext cx="2743200" cy="105156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299448" y="1618488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PHASE 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99448" y="2075688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AF0F6"/>
                </a:solidFill>
                <a:latin typeface="Calibri"/>
              </a:rPr>
              <a:t>Mobile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299448" y="2560320"/>
            <a:ext cx="2743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1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299448" y="2679192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0F2A4A"/>
                </a:solidFill>
                <a:latin typeface="Calibri"/>
              </a:rPr>
              <a:t>Hybrid app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82328" y="3291840"/>
            <a:ext cx="23774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0F2A4A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iOS/Android on existing REST API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0F2A4A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Push notifications (FCM/APNs)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>
                <a:solidFill>
                  <a:srgbClr val="0F2A4A"/>
                </a:solidFill>
                <a:latin typeface="Calibri"/>
              </a:rPr>
              <a:t>•  </a:t>
            </a:r>
            <a:r>
              <a:rPr sz="1200" b="0">
                <a:solidFill>
                  <a:srgbClr val="222A35"/>
                </a:solidFill>
                <a:latin typeface="Calibri"/>
              </a:rPr>
              <a:t>Offline-first sync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371600"/>
            <a:ext cx="12191695" cy="508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0292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FFFFFF"/>
                </a:solidFill>
                <a:latin typeface="Calibri"/>
              </a:rPr>
              <a:t>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828800"/>
            <a:ext cx="10515600" cy="411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1800"/>
              </a:spcAft>
            </a:pPr>
            <a:r>
              <a:rPr sz="1600" b="1">
                <a:solidFill>
                  <a:srgbClr val="15803D"/>
                </a:solidFill>
                <a:latin typeface="Calibri"/>
              </a:rPr>
              <a:t>▸  </a:t>
            </a:r>
            <a:r>
              <a:rPr sz="1600" b="1">
                <a:solidFill>
                  <a:srgbClr val="FFFFFF"/>
                </a:solidFill>
                <a:latin typeface="Calibri"/>
              </a:rPr>
              <a:t>Live today  —  </a:t>
            </a:r>
            <a:r>
              <a:rPr sz="1600" b="0">
                <a:solidFill>
                  <a:srgbClr val="D5DFEC"/>
                </a:solidFill>
                <a:latin typeface="Calibri"/>
              </a:rPr>
              <a:t>Phase-1 web ATS in production — sourcing, JD workflow, outreach (Email/WhatsApp/SMS), dashboards, careers portal.</a:t>
            </a:r>
          </a:p>
          <a:p>
            <a:pPr algn="l">
              <a:spcBef>
                <a:spcPts val="0"/>
              </a:spcBef>
              <a:spcAft>
                <a:spcPts val="1800"/>
              </a:spcAft>
            </a:pPr>
            <a:r>
              <a:rPr sz="1600" b="1">
                <a:solidFill>
                  <a:srgbClr val="15803D"/>
                </a:solidFill>
                <a:latin typeface="Calibri"/>
              </a:rPr>
              <a:t>▸  </a:t>
            </a:r>
            <a:r>
              <a:rPr sz="1600" b="1">
                <a:solidFill>
                  <a:srgbClr val="FFFFFF"/>
                </a:solidFill>
                <a:latin typeface="Calibri"/>
              </a:rPr>
              <a:t>Progress  —  </a:t>
            </a:r>
            <a:r>
              <a:rPr sz="1600" b="0">
                <a:solidFill>
                  <a:srgbClr val="D5DFEC"/>
                </a:solidFill>
                <a:latin typeface="Calibri"/>
              </a:rPr>
              <a:t>128 tracked requirements — 58 completed, 37 in progress, 33 pending (~45% done, 8 of 15 modules live).</a:t>
            </a:r>
          </a:p>
          <a:p>
            <a:pPr algn="l">
              <a:spcBef>
                <a:spcPts val="0"/>
              </a:spcBef>
              <a:spcAft>
                <a:spcPts val="1800"/>
              </a:spcAft>
            </a:pPr>
            <a:r>
              <a:rPr sz="1600" b="1">
                <a:solidFill>
                  <a:srgbClr val="15803D"/>
                </a:solidFill>
                <a:latin typeface="Calibri"/>
              </a:rPr>
              <a:t>▸  </a:t>
            </a:r>
            <a:r>
              <a:rPr sz="1600" b="1">
                <a:solidFill>
                  <a:srgbClr val="FFFFFF"/>
                </a:solidFill>
                <a:latin typeface="Calibri"/>
              </a:rPr>
              <a:t>Next  —  </a:t>
            </a:r>
            <a:r>
              <a:rPr sz="1600" b="0">
                <a:solidFill>
                  <a:srgbClr val="D5DFEC"/>
                </a:solidFill>
                <a:latin typeface="Calibri"/>
              </a:rPr>
              <a:t>AI Calling, AI Interview &amp; Evaluation, plus Naukri / telephony / calendar integrations.</a:t>
            </a:r>
          </a:p>
          <a:p>
            <a:pPr algn="l">
              <a:spcBef>
                <a:spcPts val="0"/>
              </a:spcBef>
              <a:spcAft>
                <a:spcPts val="1800"/>
              </a:spcAft>
            </a:pPr>
            <a:r>
              <a:rPr sz="1600" b="1">
                <a:solidFill>
                  <a:srgbClr val="15803D"/>
                </a:solidFill>
                <a:latin typeface="Calibri"/>
              </a:rPr>
              <a:t>▸  </a:t>
            </a:r>
            <a:r>
              <a:rPr sz="1600" b="1">
                <a:solidFill>
                  <a:srgbClr val="FFFFFF"/>
                </a:solidFill>
                <a:latin typeface="Calibri"/>
              </a:rPr>
              <a:t>Then  —  </a:t>
            </a:r>
            <a:r>
              <a:rPr sz="1600" b="0">
                <a:solidFill>
                  <a:srgbClr val="D5DFEC"/>
                </a:solidFill>
                <a:latin typeface="Calibri"/>
              </a:rPr>
              <a:t>Reporting, auth hardening (device binding, MFA/SSO) and the Phase-2 hybrid mobile app.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1264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8A97A8"/>
                </a:solidFill>
                <a:latin typeface="Calibri"/>
              </a:rPr>
              <a:t>Indovision Services   ·   TA-ATS   ·   August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